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337389"/>
    <a:srgbClr val="59B998"/>
    <a:srgbClr val="E46868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A4BA2C-6FD7-4277-A605-61E5DDB41E69}" v="19" dt="2025-08-27T12:24:24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26"/>
  </p:normalViewPr>
  <p:slideViewPr>
    <p:cSldViewPr snapToGrid="0">
      <p:cViewPr>
        <p:scale>
          <a:sx n="90" d="100"/>
          <a:sy n="90" d="100"/>
        </p:scale>
        <p:origin x="340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1EA4BA2C-6FD7-4277-A605-61E5DDB41E69}"/>
    <pc:docChg chg="modSld">
      <pc:chgData name="Utilisateur" userId="iG5ubVOvUT25vt1OoI3+bnwQi7HKh9+yPL5JjsN27v8=" providerId="None" clId="Web-{1EA4BA2C-6FD7-4277-A605-61E5DDB41E69}" dt="2025-08-27T12:24:24.513" v="8" actId="20577"/>
      <pc:docMkLst>
        <pc:docMk/>
      </pc:docMkLst>
      <pc:sldChg chg="modSp">
        <pc:chgData name="Utilisateur" userId="iG5ubVOvUT25vt1OoI3+bnwQi7HKh9+yPL5JjsN27v8=" providerId="None" clId="Web-{1EA4BA2C-6FD7-4277-A605-61E5DDB41E69}" dt="2025-08-27T12:24:24.513" v="8" actId="20577"/>
        <pc:sldMkLst>
          <pc:docMk/>
          <pc:sldMk cId="3509897095" sldId="257"/>
        </pc:sldMkLst>
        <pc:spChg chg="mod">
          <ac:chgData name="Utilisateur" userId="iG5ubVOvUT25vt1OoI3+bnwQi7HKh9+yPL5JjsN27v8=" providerId="None" clId="Web-{1EA4BA2C-6FD7-4277-A605-61E5DDB41E69}" dt="2025-08-27T12:23:18.370" v="7" actId="20577"/>
          <ac:spMkLst>
            <pc:docMk/>
            <pc:sldMk cId="3509897095" sldId="257"/>
            <ac:spMk id="24" creationId="{E3F24F6E-9BF1-C8AD-0833-FA2141536C0D}"/>
          </ac:spMkLst>
        </pc:spChg>
        <pc:spChg chg="mod">
          <ac:chgData name="Utilisateur" userId="iG5ubVOvUT25vt1OoI3+bnwQi7HKh9+yPL5JjsN27v8=" providerId="None" clId="Web-{1EA4BA2C-6FD7-4277-A605-61E5DDB41E69}" dt="2025-08-27T12:24:24.513" v="8" actId="20577"/>
          <ac:spMkLst>
            <pc:docMk/>
            <pc:sldMk cId="3509897095" sldId="257"/>
            <ac:spMk id="41" creationId="{0B5138E2-AE1C-A6F2-0562-9DC5F26C41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A9335-239D-0122-6FC0-2DD54E877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E3F24F6E-9BF1-C8AD-0833-FA2141536C0D}"/>
              </a:ext>
            </a:extLst>
          </p:cNvPr>
          <p:cNvSpPr txBox="1"/>
          <p:nvPr/>
        </p:nvSpPr>
        <p:spPr>
          <a:xfrm>
            <a:off x="1071398" y="226467"/>
            <a:ext cx="5416879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L'UE, un espace plus ou moins ouvert sur le monde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33DE8F2C-EAA4-C6B2-BE28-AA59F3A46065}"/>
              </a:ext>
            </a:extLst>
          </p:cNvPr>
          <p:cNvSpPr/>
          <p:nvPr/>
        </p:nvSpPr>
        <p:spPr>
          <a:xfrm>
            <a:off x="2729784" y="3964542"/>
            <a:ext cx="2100106" cy="724750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L’UE : un espace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plus ou moins ouvert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sur le monde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C47D5F0E-8945-E0F3-F615-494184E718A8}"/>
              </a:ext>
            </a:extLst>
          </p:cNvPr>
          <p:cNvSpPr/>
          <p:nvPr/>
        </p:nvSpPr>
        <p:spPr>
          <a:xfrm>
            <a:off x="2775804" y="970324"/>
            <a:ext cx="2004646" cy="724750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Territoires de l’UE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au cœur des flux mondialisés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103E2B37-38DB-5771-672A-C010684DA666}"/>
              </a:ext>
            </a:extLst>
          </p:cNvPr>
          <p:cNvSpPr/>
          <p:nvPr/>
        </p:nvSpPr>
        <p:spPr>
          <a:xfrm>
            <a:off x="2775804" y="1827786"/>
            <a:ext cx="2004647" cy="1582838"/>
          </a:xfrm>
          <a:prstGeom prst="roundRect">
            <a:avLst>
              <a:gd name="adj" fmla="val 5682"/>
            </a:avLst>
          </a:prstGeom>
          <a:noFill/>
          <a:ln w="190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Métropoles et mégalopole européenne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Interfaces maritimes</a:t>
            </a:r>
            <a:b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et terrestres (Northern Range, frontière franco-allemande)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D5D6BE39-6A2D-2A06-0C1B-087B5765FDE9}"/>
              </a:ext>
            </a:extLst>
          </p:cNvPr>
          <p:cNvSpPr/>
          <p:nvPr/>
        </p:nvSpPr>
        <p:spPr>
          <a:xfrm>
            <a:off x="2775804" y="6695891"/>
            <a:ext cx="2004646" cy="876948"/>
          </a:xfrm>
          <a:prstGeom prst="roundRect">
            <a:avLst>
              <a:gd name="adj" fmla="val 8975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Territoires de l’UE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en marge des dynamiques d’ouverture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79EFD5A8-195B-3B17-9604-FACCD84E6842}"/>
              </a:ext>
            </a:extLst>
          </p:cNvPr>
          <p:cNvSpPr/>
          <p:nvPr/>
        </p:nvSpPr>
        <p:spPr>
          <a:xfrm>
            <a:off x="2775804" y="7682281"/>
            <a:ext cx="2004647" cy="876948"/>
          </a:xfrm>
          <a:prstGeom prst="roundRect">
            <a:avLst>
              <a:gd name="adj" fmla="val 8975"/>
            </a:avLst>
          </a:prstGeom>
          <a:solidFill>
            <a:srgbClr val="337389">
              <a:alpha val="0"/>
            </a:srgbClr>
          </a:solidFill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Régions de l’est et du sud de l’UE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Espaces ruraux et villes moyennes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F70B07B4-5477-8592-3067-9D7CC83BF9A2}"/>
              </a:ext>
            </a:extLst>
          </p:cNvPr>
          <p:cNvSpPr/>
          <p:nvPr/>
        </p:nvSpPr>
        <p:spPr>
          <a:xfrm>
            <a:off x="291890" y="970324"/>
            <a:ext cx="2004646" cy="724750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Ouverture sur les aires géographiques proches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DDF249F9-0BC5-EA68-B519-A5B4224B3824}"/>
              </a:ext>
            </a:extLst>
          </p:cNvPr>
          <p:cNvSpPr/>
          <p:nvPr/>
        </p:nvSpPr>
        <p:spPr>
          <a:xfrm>
            <a:off x="291890" y="1827786"/>
            <a:ext cx="2004647" cy="1582838"/>
          </a:xfrm>
          <a:prstGeom prst="roundRect">
            <a:avLst>
              <a:gd name="adj" fmla="val 7692"/>
            </a:avLst>
          </a:prstGeom>
          <a:noFill/>
          <a:ln w="19050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Politique européenne de voisinage : coopération avec 16 pays proches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Projets d’élargissement de l’UE (est et sud de l’Europe)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93687878-AB0A-C0C4-D818-6B6462A542D6}"/>
              </a:ext>
            </a:extLst>
          </p:cNvPr>
          <p:cNvSpPr/>
          <p:nvPr/>
        </p:nvSpPr>
        <p:spPr>
          <a:xfrm>
            <a:off x="291890" y="3964542"/>
            <a:ext cx="2004646" cy="724750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Ouverture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des frontières internes</a:t>
            </a:r>
          </a:p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de l’UE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AD00DE9A-EB81-3B09-8AF3-C63F9F5347A2}"/>
              </a:ext>
            </a:extLst>
          </p:cNvPr>
          <p:cNvSpPr/>
          <p:nvPr/>
        </p:nvSpPr>
        <p:spPr>
          <a:xfrm>
            <a:off x="291890" y="6695891"/>
            <a:ext cx="2004646" cy="724750"/>
          </a:xfrm>
          <a:prstGeom prst="roundRect">
            <a:avLst>
              <a:gd name="adj" fmla="val 14330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Ouverture sur le monde : une aire de puissance majeure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5FE312CB-3EB3-9AB4-A431-B7373458B4BA}"/>
              </a:ext>
            </a:extLst>
          </p:cNvPr>
          <p:cNvSpPr/>
          <p:nvPr/>
        </p:nvSpPr>
        <p:spPr>
          <a:xfrm>
            <a:off x="5295125" y="970324"/>
            <a:ext cx="2020387" cy="724750"/>
          </a:xfrm>
          <a:prstGeom prst="roundRect">
            <a:avLst>
              <a:gd name="adj" fmla="val 13163"/>
            </a:avLst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Défis et tensions internes, obstacles à l’approfondissement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0B5138E2-AE1C-A6F2-0562-9DC5F26C41BD}"/>
              </a:ext>
            </a:extLst>
          </p:cNvPr>
          <p:cNvSpPr/>
          <p:nvPr/>
        </p:nvSpPr>
        <p:spPr>
          <a:xfrm>
            <a:off x="5295126" y="1790731"/>
            <a:ext cx="2020388" cy="1656948"/>
          </a:xfrm>
          <a:prstGeom prst="roundRect">
            <a:avLst>
              <a:gd name="adj" fmla="val 4344"/>
            </a:avLst>
          </a:prstGeom>
          <a:noFill/>
          <a:ln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Désaccords politiques entre les membres de l’UE et montée de l’euroscepticisme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Dynamiques de fermeture des frontières (crise migratoire, terrorisme)</a:t>
            </a:r>
          </a:p>
        </p:txBody>
      </p:sp>
      <p:sp>
        <p:nvSpPr>
          <p:cNvPr id="45" name="Rectangle : coins arrondis 44">
            <a:extLst>
              <a:ext uri="{FF2B5EF4-FFF2-40B4-BE49-F238E27FC236}">
                <a16:creationId xmlns:a16="http://schemas.microsoft.com/office/drawing/2014/main" id="{CC21A782-0556-9860-3DC3-9ECBE1DA4305}"/>
              </a:ext>
            </a:extLst>
          </p:cNvPr>
          <p:cNvSpPr/>
          <p:nvPr/>
        </p:nvSpPr>
        <p:spPr>
          <a:xfrm>
            <a:off x="5295125" y="4079410"/>
            <a:ext cx="2020387" cy="495014"/>
          </a:xfrm>
          <a:prstGeom prst="roundRect">
            <a:avLst/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Une puissance incomplète</a:t>
            </a: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261E4317-36BA-411C-0938-C51F4F206007}"/>
              </a:ext>
            </a:extLst>
          </p:cNvPr>
          <p:cNvSpPr/>
          <p:nvPr/>
        </p:nvSpPr>
        <p:spPr>
          <a:xfrm>
            <a:off x="5295126" y="4690888"/>
            <a:ext cx="2020388" cy="1388634"/>
          </a:xfrm>
          <a:prstGeom prst="roundRect">
            <a:avLst>
              <a:gd name="adj" fmla="val 5872"/>
            </a:avLst>
          </a:prstGeom>
          <a:noFill/>
          <a:ln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Faiblesse de la défense européenne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Un nain diplomatique : difficulté à peser dans les relations internationales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72647F65-BB35-6224-DE89-4640DB8C6E81}"/>
              </a:ext>
            </a:extLst>
          </p:cNvPr>
          <p:cNvSpPr/>
          <p:nvPr/>
        </p:nvSpPr>
        <p:spPr>
          <a:xfrm>
            <a:off x="5295125" y="6668607"/>
            <a:ext cx="2020387" cy="876948"/>
          </a:xfrm>
          <a:prstGeom prst="roundRect">
            <a:avLst>
              <a:gd name="adj" fmla="val 11840"/>
            </a:avLst>
          </a:prstGeom>
          <a:solidFill>
            <a:srgbClr val="92929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Défis et tensions externes liés aux recompositions géopolitiques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DF2A84B4-C1B2-CB86-A546-51BEE1FB6D57}"/>
              </a:ext>
            </a:extLst>
          </p:cNvPr>
          <p:cNvSpPr/>
          <p:nvPr/>
        </p:nvSpPr>
        <p:spPr>
          <a:xfrm>
            <a:off x="5295126" y="7682281"/>
            <a:ext cx="2020388" cy="1223096"/>
          </a:xfrm>
          <a:prstGeom prst="roundRect">
            <a:avLst>
              <a:gd name="adj" fmla="val 7475"/>
            </a:avLst>
          </a:prstGeom>
          <a:noFill/>
          <a:ln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Concurrence des puissances émergentes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Dégradation des relations avec les États-Unis</a:t>
            </a:r>
          </a:p>
        </p:txBody>
      </p: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3ACB6B09-8906-5E52-0723-587D0470CF43}"/>
              </a:ext>
            </a:extLst>
          </p:cNvPr>
          <p:cNvCxnSpPr>
            <a:cxnSpLocks/>
            <a:stCxn id="3" idx="2"/>
            <a:endCxn id="14" idx="0"/>
          </p:cNvCxnSpPr>
          <p:nvPr/>
        </p:nvCxnSpPr>
        <p:spPr>
          <a:xfrm flipH="1">
            <a:off x="3778127" y="4689292"/>
            <a:ext cx="1710" cy="2006599"/>
          </a:xfrm>
          <a:prstGeom prst="line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460FCD09-67DB-C414-AA76-5C4E5021627E}"/>
              </a:ext>
            </a:extLst>
          </p:cNvPr>
          <p:cNvCxnSpPr>
            <a:cxnSpLocks/>
            <a:stCxn id="3" idx="3"/>
            <a:endCxn id="45" idx="1"/>
          </p:cNvCxnSpPr>
          <p:nvPr/>
        </p:nvCxnSpPr>
        <p:spPr>
          <a:xfrm>
            <a:off x="4829890" y="4326917"/>
            <a:ext cx="465235" cy="0"/>
          </a:xfrm>
          <a:prstGeom prst="line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87D026F4-C8D7-C37D-7E3C-0DD0478C55C1}"/>
              </a:ext>
            </a:extLst>
          </p:cNvPr>
          <p:cNvCxnSpPr>
            <a:cxnSpLocks/>
            <a:stCxn id="3" idx="1"/>
            <a:endCxn id="30" idx="3"/>
          </p:cNvCxnSpPr>
          <p:nvPr/>
        </p:nvCxnSpPr>
        <p:spPr>
          <a:xfrm flipH="1">
            <a:off x="2296536" y="4326917"/>
            <a:ext cx="433248" cy="0"/>
          </a:xfrm>
          <a:prstGeom prst="line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en angle 89">
            <a:extLst>
              <a:ext uri="{FF2B5EF4-FFF2-40B4-BE49-F238E27FC236}">
                <a16:creationId xmlns:a16="http://schemas.microsoft.com/office/drawing/2014/main" id="{FED7BD33-6DE7-10B6-8DDE-A9DD2984BC08}"/>
              </a:ext>
            </a:extLst>
          </p:cNvPr>
          <p:cNvCxnSpPr>
            <a:cxnSpLocks/>
            <a:stCxn id="21" idx="3"/>
            <a:endCxn id="34" idx="3"/>
          </p:cNvCxnSpPr>
          <p:nvPr/>
        </p:nvCxnSpPr>
        <p:spPr>
          <a:xfrm>
            <a:off x="2296536" y="1332699"/>
            <a:ext cx="12700" cy="5725567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en angle 91">
            <a:extLst>
              <a:ext uri="{FF2B5EF4-FFF2-40B4-BE49-F238E27FC236}">
                <a16:creationId xmlns:a16="http://schemas.microsoft.com/office/drawing/2014/main" id="{D5420881-01C3-D414-785D-E991C558A970}"/>
              </a:ext>
            </a:extLst>
          </p:cNvPr>
          <p:cNvCxnSpPr>
            <a:cxnSpLocks/>
            <a:stCxn id="40" idx="1"/>
            <a:endCxn id="49" idx="1"/>
          </p:cNvCxnSpPr>
          <p:nvPr/>
        </p:nvCxnSpPr>
        <p:spPr>
          <a:xfrm rot="10800000" flipV="1">
            <a:off x="5295125" y="1332699"/>
            <a:ext cx="12700" cy="5774382"/>
          </a:xfrm>
          <a:prstGeom prst="bentConnector3">
            <a:avLst>
              <a:gd name="adj1" fmla="val 180000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0D4BCA01-9930-C740-48CE-5C3514BC2478}"/>
              </a:ext>
            </a:extLst>
          </p:cNvPr>
          <p:cNvSpPr/>
          <p:nvPr/>
        </p:nvSpPr>
        <p:spPr>
          <a:xfrm>
            <a:off x="291890" y="4830489"/>
            <a:ext cx="2004647" cy="1276942"/>
          </a:xfrm>
          <a:prstGeom prst="roundRect">
            <a:avLst>
              <a:gd name="adj" fmla="val 7692"/>
            </a:avLst>
          </a:prstGeom>
          <a:noFill/>
          <a:ln w="19050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Espace Schengen : libre circulation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Monnaie commune 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:</a:t>
            </a:r>
            <a:b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un atout à l’échelle européenne et mondiale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DB29B7B7-441A-E4E6-AEAA-613E213DB244}"/>
              </a:ext>
            </a:extLst>
          </p:cNvPr>
          <p:cNvSpPr/>
          <p:nvPr/>
        </p:nvSpPr>
        <p:spPr>
          <a:xfrm>
            <a:off x="304589" y="7572839"/>
            <a:ext cx="2004647" cy="1787989"/>
          </a:xfrm>
          <a:prstGeom prst="roundRect">
            <a:avLst>
              <a:gd name="adj" fmla="val 4758"/>
            </a:avLst>
          </a:prstGeom>
          <a:noFill/>
          <a:ln w="19050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Partenariats économiques et culturels mondiaux : CETA, Erasmus +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UE à 27 : 2</a:t>
            </a:r>
            <a:r>
              <a:rPr lang="fr-FR" sz="1200" baseline="300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puissance commerciale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et 3</a:t>
            </a:r>
            <a:r>
              <a:rPr lang="fr-FR" sz="1200" baseline="300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 puissance économique mondiale </a:t>
            </a: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561F7CF4-0E7D-6679-9C22-E1CB0EA6B728}"/>
              </a:ext>
            </a:extLst>
          </p:cNvPr>
          <p:cNvCxnSpPr>
            <a:stCxn id="22" idx="2"/>
            <a:endCxn id="30" idx="0"/>
          </p:cNvCxnSpPr>
          <p:nvPr/>
        </p:nvCxnSpPr>
        <p:spPr>
          <a:xfrm flipH="1">
            <a:off x="1294213" y="3410624"/>
            <a:ext cx="1" cy="553918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EF9AE50E-D735-BC75-B2C6-231B03CEAFA5}"/>
              </a:ext>
            </a:extLst>
          </p:cNvPr>
          <p:cNvCxnSpPr>
            <a:stCxn id="20" idx="2"/>
            <a:endCxn id="34" idx="0"/>
          </p:cNvCxnSpPr>
          <p:nvPr/>
        </p:nvCxnSpPr>
        <p:spPr>
          <a:xfrm flipH="1">
            <a:off x="1294213" y="6107431"/>
            <a:ext cx="1" cy="588460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77625FCF-3FD4-B94E-060F-6B5A4A4FE4FD}"/>
              </a:ext>
            </a:extLst>
          </p:cNvPr>
          <p:cNvCxnSpPr>
            <a:stCxn id="41" idx="2"/>
            <a:endCxn id="45" idx="0"/>
          </p:cNvCxnSpPr>
          <p:nvPr/>
        </p:nvCxnSpPr>
        <p:spPr>
          <a:xfrm flipH="1">
            <a:off x="6305319" y="3447679"/>
            <a:ext cx="1" cy="631731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6A240E32-E776-47D2-6476-865C5264438D}"/>
              </a:ext>
            </a:extLst>
          </p:cNvPr>
          <p:cNvCxnSpPr>
            <a:stCxn id="46" idx="2"/>
            <a:endCxn id="49" idx="0"/>
          </p:cNvCxnSpPr>
          <p:nvPr/>
        </p:nvCxnSpPr>
        <p:spPr>
          <a:xfrm flipH="1">
            <a:off x="6305319" y="6079522"/>
            <a:ext cx="1" cy="589085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BF3C5DE9-EEFF-AE47-EF87-65E3F76CEABF}"/>
              </a:ext>
            </a:extLst>
          </p:cNvPr>
          <p:cNvCxnSpPr>
            <a:stCxn id="10" idx="2"/>
            <a:endCxn id="3" idx="0"/>
          </p:cNvCxnSpPr>
          <p:nvPr/>
        </p:nvCxnSpPr>
        <p:spPr>
          <a:xfrm>
            <a:off x="3778128" y="3410624"/>
            <a:ext cx="1709" cy="553918"/>
          </a:xfrm>
          <a:prstGeom prst="straightConnector1">
            <a:avLst/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98970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417</TotalTime>
  <Words>216</Words>
  <Application>Microsoft Macintosh PowerPoint</Application>
  <PresentationFormat>Personnalisé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35</cp:revision>
  <dcterms:created xsi:type="dcterms:W3CDTF">2024-05-15T14:38:44Z</dcterms:created>
  <dcterms:modified xsi:type="dcterms:W3CDTF">2025-09-01T12:07:28Z</dcterms:modified>
</cp:coreProperties>
</file>